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pen Sans SemiBold"/>
      <p:regular r:id="rId18"/>
      <p:bold r:id="rId19"/>
      <p:italic r:id="rId20"/>
      <p:boldItalic r:id="rId21"/>
    </p:embeddedFont>
    <p:embeddedFont>
      <p:font typeface="Josefin Sans"/>
      <p:regular r:id="rId22"/>
      <p:bold r:id="rId23"/>
      <p:italic r:id="rId24"/>
      <p:boldItalic r:id="rId25"/>
    </p:embeddedFont>
    <p:embeddedFont>
      <p:font typeface="Fira Sans Condensed"/>
      <p:regular r:id="rId26"/>
      <p:bold r:id="rId27"/>
      <p:italic r:id="rId28"/>
      <p:boldItalic r:id="rId29"/>
    </p:embeddedFont>
    <p:embeddedFont>
      <p:font typeface="Josefin Sans SemiBold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SemiBold-bold.fntdata"/><Relationship Id="rId30" Type="http://schemas.openxmlformats.org/officeDocument/2006/relationships/font" Target="fonts/JosefinSansSemiBold-regular.fntdata"/><Relationship Id="rId33" Type="http://schemas.openxmlformats.org/officeDocument/2006/relationships/font" Target="fonts/JosefinSansSemiBold-boldItalic.fntdata"/><Relationship Id="rId32" Type="http://schemas.openxmlformats.org/officeDocument/2006/relationships/font" Target="fonts/JosefinSansSemiBold-italic.fntdata"/><Relationship Id="rId35" Type="http://schemas.openxmlformats.org/officeDocument/2006/relationships/font" Target="fonts/OpenSans-bold.fntdata"/><Relationship Id="rId34" Type="http://schemas.openxmlformats.org/officeDocument/2006/relationships/font" Target="fonts/OpenSans-regular.fntdata"/><Relationship Id="rId37" Type="http://schemas.openxmlformats.org/officeDocument/2006/relationships/font" Target="fonts/OpenSans-boldItalic.fntdata"/><Relationship Id="rId36" Type="http://schemas.openxmlformats.org/officeDocument/2006/relationships/font" Target="fonts/OpenSans-italic.fntdata"/><Relationship Id="rId20" Type="http://schemas.openxmlformats.org/officeDocument/2006/relationships/font" Target="fonts/OpenSansSemiBold-italic.fntdata"/><Relationship Id="rId22" Type="http://schemas.openxmlformats.org/officeDocument/2006/relationships/font" Target="fonts/JosefinSans-regular.fntdata"/><Relationship Id="rId21" Type="http://schemas.openxmlformats.org/officeDocument/2006/relationships/font" Target="fonts/OpenSansSemiBold-boldItalic.fntdata"/><Relationship Id="rId24" Type="http://schemas.openxmlformats.org/officeDocument/2006/relationships/font" Target="fonts/JosefinSans-italic.fntdata"/><Relationship Id="rId23" Type="http://schemas.openxmlformats.org/officeDocument/2006/relationships/font" Target="fonts/JosefinSans-bold.fntdata"/><Relationship Id="rId26" Type="http://schemas.openxmlformats.org/officeDocument/2006/relationships/font" Target="fonts/FiraSansCondensed-regular.fntdata"/><Relationship Id="rId25" Type="http://schemas.openxmlformats.org/officeDocument/2006/relationships/font" Target="fonts/JosefinSans-boldItalic.fntdata"/><Relationship Id="rId28" Type="http://schemas.openxmlformats.org/officeDocument/2006/relationships/font" Target="fonts/FiraSansCondensed-italic.fntdata"/><Relationship Id="rId27" Type="http://schemas.openxmlformats.org/officeDocument/2006/relationships/font" Target="fonts/FiraSansCondensed-bold.fntdata"/><Relationship Id="rId29" Type="http://schemas.openxmlformats.org/officeDocument/2006/relationships/font" Target="fonts/FiraSans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SemiBold-bold.fntdata"/><Relationship Id="rId18" Type="http://schemas.openxmlformats.org/officeDocument/2006/relationships/font" Target="fonts/Open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b8d1ca927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b8d1ca927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6232ad29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6232ad29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1e87cec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1e87cec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ab8d1ca92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ab8d1ca9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b8d1ca92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b8d1ca92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a5b4fbe18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a5b4fbe18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d1e87cec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d1e87cec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d1e87cec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d1e87cec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d1e87cec6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d1e87cec6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6232ad29c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6232ad29c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4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4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1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6" name="Google Shape;226;p15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5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16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17"/>
          <p:cNvSpPr txBox="1"/>
          <p:nvPr>
            <p:ph hasCustomPrompt="1" idx="2" type="title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/>
          <p:nvPr>
            <p:ph idx="1" type="subTitle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>
            <p:ph idx="1" type="subTitle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9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2" name="Google Shape;332;p20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0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0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" name="Google Shape;357;p23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6" name="Google Shape;366;p24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2" name="Google Shape;382;p26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6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3" name="Google Shape;393;p27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9" name="Google Shape;399;p28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8" name="Google Shape;408;p29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5" name="Google Shape;415;p30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31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" name="Google Shape;439;p32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8" name="Google Shape;458;p33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3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7" name="Google Shape;467;p34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4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4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6" name="Google Shape;476;p35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5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5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5" name="Google Shape;485;p36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5" name="Google Shape;495;p37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504" name="Google Shape;504;p38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39"/>
          <p:cNvSpPr txBox="1"/>
          <p:nvPr>
            <p:ph hasCustomPrompt="1" type="title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6" name="Google Shape;526;p40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7" name="Google Shape;527;p40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8" name="Google Shape;528;p40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9" name="Google Shape;529;p40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0" name="Google Shape;530;p40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41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41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48" name="Google Shape;548;p41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49" name="Google Shape;549;p41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1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1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1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5" name="Google Shape;565;p42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42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2" name="Google Shape;582;p43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3" name="Google Shape;583;p43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5" name="Google Shape;585;p43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43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7" name="Google Shape;587;p43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43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9" name="Google Shape;589;p43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43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91" name="Google Shape;591;p43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43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93" name="Google Shape;593;p43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43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3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4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3" name="Google Shape;613;p44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44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5" name="Google Shape;615;p44"/>
          <p:cNvSpPr txBox="1"/>
          <p:nvPr>
            <p:ph idx="4" type="subTitle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44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7" name="Google Shape;617;p44"/>
          <p:cNvSpPr txBox="1"/>
          <p:nvPr>
            <p:ph idx="6" type="subTitle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44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9" name="Google Shape;619;p44"/>
          <p:cNvSpPr txBox="1"/>
          <p:nvPr>
            <p:ph idx="8" type="subTitle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44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1" name="Google Shape;621;p44"/>
          <p:cNvSpPr txBox="1"/>
          <p:nvPr>
            <p:ph idx="13" type="subTitle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44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3" name="Google Shape;623;p44"/>
          <p:cNvSpPr txBox="1"/>
          <p:nvPr>
            <p:ph idx="15" type="subTitle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4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5" name="Google Shape;625;p4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38" name="Google Shape;638;p45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9" name="Google Shape;639;p45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0" name="Google Shape;640;p45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45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2" name="Google Shape;642;p45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3" name="Google Shape;643;p45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4" name="Google Shape;644;p45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5" name="Google Shape;645;p45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6" name="Google Shape;646;p45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7" name="Google Shape;647;p45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5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4" name="Google Shape;654;p45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0" name="Google Shape;660;p46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1" name="Google Shape;661;p46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46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3" name="Google Shape;663;p46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46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5" name="Google Shape;665;p46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46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7" name="Google Shape;667;p46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46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9" name="Google Shape;669;p46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46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47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3" name="Google Shape;683;p47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47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5" name="Google Shape;685;p47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47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7" name="Google Shape;687;p47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7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9" name="Google Shape;689;p47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47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7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7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7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7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7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06" name="Google Shape;706;p48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48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8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8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8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8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8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8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8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>
            <p:ph type="title"/>
          </p:nvPr>
        </p:nvSpPr>
        <p:spPr>
          <a:xfrm flipH="1">
            <a:off x="1031425" y="1334306"/>
            <a:ext cx="32010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3" name="Google Shape;723;p49"/>
          <p:cNvSpPr txBox="1"/>
          <p:nvPr>
            <p:ph idx="1" type="subTitle"/>
          </p:nvPr>
        </p:nvSpPr>
        <p:spPr>
          <a:xfrm flipH="1">
            <a:off x="1212018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9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221931" y="975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9"/>
          <p:cNvSpPr/>
          <p:nvPr/>
        </p:nvSpPr>
        <p:spPr>
          <a:xfrm rot="5400000">
            <a:off x="1545981" y="3961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37" name="Google Shape;737;p50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50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0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0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50" name="Google Shape;750;p5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51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3" name="Google Shape;763;p52"/>
          <p:cNvSpPr txBox="1"/>
          <p:nvPr>
            <p:ph idx="1" type="subTitle"/>
          </p:nvPr>
        </p:nvSpPr>
        <p:spPr>
          <a:xfrm>
            <a:off x="5134925" y="1772525"/>
            <a:ext cx="32250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764" name="Google Shape;764;p52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2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/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773" name="Google Shape;773;p53"/>
          <p:cNvSpPr txBox="1"/>
          <p:nvPr>
            <p:ph idx="1" type="body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4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4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4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4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4"/>
          <p:cNvSpPr txBox="1"/>
          <p:nvPr>
            <p:ph type="title"/>
          </p:nvPr>
        </p:nvSpPr>
        <p:spPr>
          <a:xfrm>
            <a:off x="4911600" y="1334300"/>
            <a:ext cx="32010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5" name="Google Shape;795;p54"/>
          <p:cNvSpPr txBox="1"/>
          <p:nvPr>
            <p:ph idx="1" type="subTitle"/>
          </p:nvPr>
        </p:nvSpPr>
        <p:spPr>
          <a:xfrm>
            <a:off x="4911607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54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4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4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5"/>
          <p:cNvSpPr txBox="1"/>
          <p:nvPr>
            <p:ph type="title"/>
          </p:nvPr>
        </p:nvSpPr>
        <p:spPr>
          <a:xfrm>
            <a:off x="4691800" y="1922950"/>
            <a:ext cx="354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05" name="Google Shape;805;p55"/>
          <p:cNvSpPr txBox="1"/>
          <p:nvPr>
            <p:ph idx="1" type="subTitle"/>
          </p:nvPr>
        </p:nvSpPr>
        <p:spPr>
          <a:xfrm>
            <a:off x="4691871" y="2757125"/>
            <a:ext cx="35433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55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56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6" name="Google Shape;816;p56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56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8" name="Google Shape;818;p56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56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20" name="Google Shape;820;p56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56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22" name="Google Shape;822;p56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56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6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6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6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6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6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9" name="Google Shape;839;p57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0" name="Google Shape;840;p57"/>
          <p:cNvSpPr txBox="1"/>
          <p:nvPr>
            <p:ph idx="1" type="subTitle"/>
          </p:nvPr>
        </p:nvSpPr>
        <p:spPr>
          <a:xfrm>
            <a:off x="816075" y="22822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1" name="Google Shape;841;p57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2" name="Google Shape;842;p57"/>
          <p:cNvSpPr txBox="1"/>
          <p:nvPr>
            <p:ph idx="4" type="subTitle"/>
          </p:nvPr>
        </p:nvSpPr>
        <p:spPr>
          <a:xfrm>
            <a:off x="5994850" y="22822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3" name="Google Shape;843;p57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4" name="Google Shape;844;p57"/>
          <p:cNvSpPr txBox="1"/>
          <p:nvPr>
            <p:ph idx="6" type="subTitle"/>
          </p:nvPr>
        </p:nvSpPr>
        <p:spPr>
          <a:xfrm>
            <a:off x="816075" y="36731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5" name="Google Shape;845;p57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6" name="Google Shape;846;p57"/>
          <p:cNvSpPr txBox="1"/>
          <p:nvPr>
            <p:ph idx="8" type="subTitle"/>
          </p:nvPr>
        </p:nvSpPr>
        <p:spPr>
          <a:xfrm>
            <a:off x="5994850" y="36731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7" name="Google Shape;847;p57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7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7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7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7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7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7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9" name="Google Shape;859;p58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0" name="Google Shape;860;p58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58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2" name="Google Shape;862;p58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58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4" name="Google Shape;864;p58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58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8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8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8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8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8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8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79" name="Google Shape;879;p59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0" name="Google Shape;880;p59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1" name="Google Shape;881;p59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2" name="Google Shape;882;p59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3" name="Google Shape;883;p59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4" name="Google Shape;884;p59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8" name="Google Shape;888;p5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4" name="Google Shape;894;p60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5" name="Google Shape;895;p60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60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7" name="Google Shape;897;p60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60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0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0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0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0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0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4" name="Google Shape;914;p61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" name="Google Shape;915;p61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" name="Google Shape;916;p61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1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1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1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1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1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1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1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1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1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1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1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1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1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1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8" name="Google Shape;938;p62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2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2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2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2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6" name="Google Shape;946;p63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7" name="Google Shape;947;p63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8" name="Google Shape;948;p63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9" name="Google Shape;949;p63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3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4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4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4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4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5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5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5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5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5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6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6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6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6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6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7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7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7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8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8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recyclemap.r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"/>
          <p:cNvSpPr txBox="1"/>
          <p:nvPr>
            <p:ph type="ctrTitle"/>
          </p:nvPr>
        </p:nvSpPr>
        <p:spPr>
          <a:xfrm>
            <a:off x="706200" y="1484550"/>
            <a:ext cx="73557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ПРОЕКТ НА ТЕМУ</a:t>
            </a:r>
            <a:r>
              <a:rPr b="0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0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Чат бот точек сбора и переработки отходов в Югре</a:t>
            </a:r>
            <a:endParaRPr b="0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025" name="Google Shape;10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25" y="1827482"/>
            <a:ext cx="9144000" cy="494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900" y="3820376"/>
            <a:ext cx="1323126" cy="13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9"/>
          <p:cNvSpPr txBox="1"/>
          <p:nvPr/>
        </p:nvSpPr>
        <p:spPr>
          <a:xfrm>
            <a:off x="118125" y="3986950"/>
            <a:ext cx="6400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chemeClr val="accent2"/>
                </a:highlight>
                <a:latin typeface="Open Sans"/>
                <a:ea typeface="Open Sans"/>
                <a:cs typeface="Open Sans"/>
                <a:sym typeface="Open Sans"/>
              </a:rPr>
              <a:t>Выполнил: Максимов Илья, Андреев Денис Йоу</a:t>
            </a:r>
            <a:endParaRPr sz="1600">
              <a:solidFill>
                <a:schemeClr val="dk2"/>
              </a:solidFill>
              <a:highlight>
                <a:schemeClr val="accent2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chemeClr val="accen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8"/>
          <p:cNvSpPr txBox="1"/>
          <p:nvPr>
            <p:ph type="title"/>
          </p:nvPr>
        </p:nvSpPr>
        <p:spPr>
          <a:xfrm>
            <a:off x="161625" y="768400"/>
            <a:ext cx="40440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Наши дальнейшие перспективы</a:t>
            </a:r>
            <a:endParaRPr/>
          </a:p>
        </p:txBody>
      </p:sp>
      <p:sp>
        <p:nvSpPr>
          <p:cNvPr id="1129" name="Google Shape;1129;p78"/>
          <p:cNvSpPr/>
          <p:nvPr/>
        </p:nvSpPr>
        <p:spPr>
          <a:xfrm>
            <a:off x="1357125" y="2305225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Реализация 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аспознавания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мусора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0" name="Google Shape;1130;p78"/>
          <p:cNvSpPr/>
          <p:nvPr/>
        </p:nvSpPr>
        <p:spPr>
          <a:xfrm>
            <a:off x="3611825" y="1267750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Добовление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и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нтерактива 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1" name="Google Shape;1131;p78"/>
          <p:cNvSpPr/>
          <p:nvPr/>
        </p:nvSpPr>
        <p:spPr>
          <a:xfrm>
            <a:off x="6155425" y="3312025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Работа с #юграсобирает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2" name="Google Shape;1132;p78"/>
          <p:cNvSpPr/>
          <p:nvPr/>
        </p:nvSpPr>
        <p:spPr>
          <a:xfrm>
            <a:off x="1272425" y="2210775"/>
            <a:ext cx="338400" cy="29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 b="1"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3" name="Google Shape;1133;p78"/>
          <p:cNvSpPr/>
          <p:nvPr/>
        </p:nvSpPr>
        <p:spPr>
          <a:xfrm>
            <a:off x="3471675" y="1091750"/>
            <a:ext cx="422100" cy="3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b="1"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4" name="Google Shape;1134;p78"/>
          <p:cNvSpPr/>
          <p:nvPr/>
        </p:nvSpPr>
        <p:spPr>
          <a:xfrm>
            <a:off x="5940450" y="3084525"/>
            <a:ext cx="558900" cy="54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b="1" sz="2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135" name="Google Shape;1135;p78"/>
          <p:cNvCxnSpPr>
            <a:stCxn id="1128" idx="2"/>
            <a:endCxn id="1129" idx="1"/>
          </p:cNvCxnSpPr>
          <p:nvPr/>
        </p:nvCxnSpPr>
        <p:spPr>
          <a:xfrm rot="5400000">
            <a:off x="1218075" y="1771750"/>
            <a:ext cx="1104600" cy="826500"/>
          </a:xfrm>
          <a:prstGeom prst="curvedConnector4">
            <a:avLst>
              <a:gd fmla="val 30442" name="adj1"/>
              <a:gd fmla="val 128811" name="adj2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78"/>
          <p:cNvCxnSpPr>
            <a:stCxn id="1129" idx="3"/>
            <a:endCxn id="1130" idx="3"/>
          </p:cNvCxnSpPr>
          <p:nvPr/>
        </p:nvCxnSpPr>
        <p:spPr>
          <a:xfrm flipH="1" rot="10800000">
            <a:off x="3010125" y="1699975"/>
            <a:ext cx="2254800" cy="1037400"/>
          </a:xfrm>
          <a:prstGeom prst="curvedConnector3">
            <a:avLst>
              <a:gd fmla="val 110556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78"/>
          <p:cNvCxnSpPr>
            <a:stCxn id="1130" idx="1"/>
            <a:endCxn id="1131" idx="1"/>
          </p:cNvCxnSpPr>
          <p:nvPr/>
        </p:nvCxnSpPr>
        <p:spPr>
          <a:xfrm>
            <a:off x="3611825" y="1699900"/>
            <a:ext cx="2543700" cy="2044200"/>
          </a:xfrm>
          <a:prstGeom prst="curvedConnector3">
            <a:avLst>
              <a:gd fmla="val -936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8" name="Google Shape;1138;p78"/>
          <p:cNvSpPr/>
          <p:nvPr/>
        </p:nvSpPr>
        <p:spPr>
          <a:xfrm>
            <a:off x="6262913" y="1495250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Завершение работы над проектом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9" name="Google Shape;1139;p78"/>
          <p:cNvSpPr/>
          <p:nvPr/>
        </p:nvSpPr>
        <p:spPr>
          <a:xfrm>
            <a:off x="5940453" y="1162904"/>
            <a:ext cx="666300" cy="64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 b="1" sz="39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140" name="Google Shape;1140;p78"/>
          <p:cNvCxnSpPr>
            <a:stCxn id="1138" idx="0"/>
            <a:endCxn id="1131" idx="3"/>
          </p:cNvCxnSpPr>
          <p:nvPr/>
        </p:nvCxnSpPr>
        <p:spPr>
          <a:xfrm flipH="1" rot="-5400000">
            <a:off x="6324563" y="2260100"/>
            <a:ext cx="2248800" cy="719100"/>
          </a:xfrm>
          <a:prstGeom prst="curvedConnector4">
            <a:avLst>
              <a:gd fmla="val -10589" name="adj1"/>
              <a:gd fmla="val 212417" name="adj2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79"/>
          <p:cNvPicPr preferRelativeResize="0"/>
          <p:nvPr/>
        </p:nvPicPr>
        <p:blipFill rotWithShape="1">
          <a:blip r:embed="rId3">
            <a:alphaModFix/>
          </a:blip>
          <a:srcRect b="6002" l="7155" r="6837" t="4142"/>
          <a:stretch/>
        </p:blipFill>
        <p:spPr>
          <a:xfrm>
            <a:off x="3755738" y="1016200"/>
            <a:ext cx="1632524" cy="32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88836" y="1687588"/>
            <a:ext cx="3566352" cy="176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9"/>
          <p:cNvSpPr txBox="1"/>
          <p:nvPr/>
        </p:nvSpPr>
        <p:spPr>
          <a:xfrm>
            <a:off x="2873250" y="174075"/>
            <a:ext cx="3397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Подводя итоги</a:t>
            </a:r>
            <a:endParaRPr sz="310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0"/>
          <p:cNvSpPr txBox="1"/>
          <p:nvPr>
            <p:ph idx="1" type="subTitle"/>
          </p:nvPr>
        </p:nvSpPr>
        <p:spPr>
          <a:xfrm>
            <a:off x="2080050" y="24821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Можем </a:t>
            </a:r>
            <a:r>
              <a:rPr lang="en"/>
              <a:t>приступить</a:t>
            </a:r>
            <a:r>
              <a:rPr lang="en"/>
              <a:t> к практической части</a:t>
            </a:r>
            <a:endParaRPr/>
          </a:p>
        </p:txBody>
      </p:sp>
      <p:sp>
        <p:nvSpPr>
          <p:cNvPr id="1153" name="Google Shape;1153;p80"/>
          <p:cNvSpPr txBox="1"/>
          <p:nvPr>
            <p:ph type="title"/>
          </p:nvPr>
        </p:nvSpPr>
        <p:spPr>
          <a:xfrm>
            <a:off x="2185350" y="680370"/>
            <a:ext cx="3858900" cy="18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этом все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0"/>
          <p:cNvSpPr/>
          <p:nvPr/>
        </p:nvSpPr>
        <p:spPr>
          <a:xfrm>
            <a:off x="2097550" y="2772625"/>
            <a:ext cx="6029100" cy="185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70"/>
          <p:cNvSpPr/>
          <p:nvPr/>
        </p:nvSpPr>
        <p:spPr>
          <a:xfrm>
            <a:off x="1159575" y="510575"/>
            <a:ext cx="6029100" cy="185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70"/>
          <p:cNvSpPr txBox="1"/>
          <p:nvPr>
            <p:ph type="title"/>
          </p:nvPr>
        </p:nvSpPr>
        <p:spPr>
          <a:xfrm>
            <a:off x="1327500" y="510575"/>
            <a:ext cx="34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 цели</a:t>
            </a:r>
            <a:endParaRPr/>
          </a:p>
        </p:txBody>
      </p:sp>
      <p:sp>
        <p:nvSpPr>
          <p:cNvPr id="1035" name="Google Shape;1035;p70"/>
          <p:cNvSpPr txBox="1"/>
          <p:nvPr>
            <p:ph idx="1" type="body"/>
          </p:nvPr>
        </p:nvSpPr>
        <p:spPr>
          <a:xfrm>
            <a:off x="1327500" y="1136725"/>
            <a:ext cx="2895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Разработать </a:t>
            </a:r>
            <a:r>
              <a:rPr lang="en"/>
              <a:t>бота</a:t>
            </a:r>
            <a:r>
              <a:rPr lang="en"/>
              <a:t> для популяризации сортировки </a:t>
            </a:r>
            <a:r>
              <a:rPr lang="en"/>
              <a:t>мусора, который сделает это занятие более удобным и интересным</a:t>
            </a:r>
            <a:r>
              <a:rPr lang="en"/>
              <a:t> </a:t>
            </a:r>
            <a:endParaRPr/>
          </a:p>
        </p:txBody>
      </p:sp>
      <p:pic>
        <p:nvPicPr>
          <p:cNvPr id="1036" name="Google Shape;1036;p70"/>
          <p:cNvPicPr preferRelativeResize="0"/>
          <p:nvPr/>
        </p:nvPicPr>
        <p:blipFill rotWithShape="1">
          <a:blip r:embed="rId3">
            <a:alphaModFix/>
          </a:blip>
          <a:srcRect b="2849" l="0" r="0" t="-2850"/>
          <a:stretch/>
        </p:blipFill>
        <p:spPr>
          <a:xfrm>
            <a:off x="6236150" y="2944350"/>
            <a:ext cx="1512350" cy="15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63" y="590975"/>
            <a:ext cx="1648164" cy="1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0"/>
          <p:cNvSpPr txBox="1"/>
          <p:nvPr>
            <p:ph type="title"/>
          </p:nvPr>
        </p:nvSpPr>
        <p:spPr>
          <a:xfrm>
            <a:off x="2265475" y="2772625"/>
            <a:ext cx="34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 продукт</a:t>
            </a:r>
            <a:endParaRPr/>
          </a:p>
        </p:txBody>
      </p:sp>
      <p:sp>
        <p:nvSpPr>
          <p:cNvPr id="1039" name="Google Shape;1039;p70"/>
          <p:cNvSpPr txBox="1"/>
          <p:nvPr>
            <p:ph idx="1" type="body"/>
          </p:nvPr>
        </p:nvSpPr>
        <p:spPr>
          <a:xfrm>
            <a:off x="2265475" y="3398775"/>
            <a:ext cx="2895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Телеграмм бот, который будет помогать людям сортировать мусор, а в дальнейшем прививать у них к этому интерес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1"/>
          <p:cNvSpPr txBox="1"/>
          <p:nvPr>
            <p:ph type="title"/>
          </p:nvPr>
        </p:nvSpPr>
        <p:spPr>
          <a:xfrm>
            <a:off x="2066100" y="157100"/>
            <a:ext cx="5011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</a:t>
            </a:r>
            <a:endParaRPr/>
          </a:p>
        </p:txBody>
      </p:sp>
      <p:sp>
        <p:nvSpPr>
          <p:cNvPr id="1045" name="Google Shape;1045;p71"/>
          <p:cNvSpPr txBox="1"/>
          <p:nvPr>
            <p:ph idx="3" type="subTitle"/>
          </p:nvPr>
        </p:nvSpPr>
        <p:spPr>
          <a:xfrm>
            <a:off x="934250" y="3680800"/>
            <a:ext cx="36900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Создания админ панели</a:t>
            </a:r>
            <a:endParaRPr/>
          </a:p>
        </p:txBody>
      </p:sp>
      <p:sp>
        <p:nvSpPr>
          <p:cNvPr id="1046" name="Google Shape;1046;p71"/>
          <p:cNvSpPr txBox="1"/>
          <p:nvPr>
            <p:ph idx="1" type="subTitle"/>
          </p:nvPr>
        </p:nvSpPr>
        <p:spPr>
          <a:xfrm>
            <a:off x="4379650" y="1614857"/>
            <a:ext cx="38301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Фильтр для поиска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точек сбора и переработки</a:t>
            </a:r>
            <a:endParaRPr/>
          </a:p>
        </p:txBody>
      </p:sp>
      <p:sp>
        <p:nvSpPr>
          <p:cNvPr id="1047" name="Google Shape;1047;p71"/>
          <p:cNvSpPr txBox="1"/>
          <p:nvPr>
            <p:ph idx="5" type="subTitle"/>
          </p:nvPr>
        </p:nvSpPr>
        <p:spPr>
          <a:xfrm>
            <a:off x="4379650" y="38537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Дальнейшее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развитие</a:t>
            </a:r>
            <a:endParaRPr/>
          </a:p>
        </p:txBody>
      </p:sp>
      <p:sp>
        <p:nvSpPr>
          <p:cNvPr id="1048" name="Google Shape;1048;p71"/>
          <p:cNvSpPr txBox="1"/>
          <p:nvPr>
            <p:ph idx="7" type="subTitle"/>
          </p:nvPr>
        </p:nvSpPr>
        <p:spPr>
          <a:xfrm>
            <a:off x="934250" y="1621451"/>
            <a:ext cx="36900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Расширяемая</a:t>
            </a:r>
            <a:r>
              <a:rPr lang="en"/>
              <a:t> база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</a:t>
            </a:r>
            <a:r>
              <a:rPr lang="en"/>
              <a:t>очек сбора и переработки</a:t>
            </a:r>
            <a:endParaRPr/>
          </a:p>
        </p:txBody>
      </p:sp>
      <p:sp>
        <p:nvSpPr>
          <p:cNvPr id="1049" name="Google Shape;1049;p71"/>
          <p:cNvSpPr txBox="1"/>
          <p:nvPr>
            <p:ph idx="9" type="title"/>
          </p:nvPr>
        </p:nvSpPr>
        <p:spPr>
          <a:xfrm>
            <a:off x="2259638" y="9539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0" name="Google Shape;1050;p71"/>
          <p:cNvSpPr txBox="1"/>
          <p:nvPr>
            <p:ph idx="13" type="title"/>
          </p:nvPr>
        </p:nvSpPr>
        <p:spPr>
          <a:xfrm>
            <a:off x="5775063" y="9539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1" name="Google Shape;1051;p71"/>
          <p:cNvSpPr txBox="1"/>
          <p:nvPr>
            <p:ph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2" name="Google Shape;1052;p71"/>
          <p:cNvSpPr txBox="1"/>
          <p:nvPr>
            <p:ph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2"/>
          <p:cNvSpPr/>
          <p:nvPr/>
        </p:nvSpPr>
        <p:spPr>
          <a:xfrm>
            <a:off x="2139000" y="1501700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2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Удобнее</a:t>
            </a:r>
            <a:endParaRPr/>
          </a:p>
        </p:txBody>
      </p:sp>
      <p:sp>
        <p:nvSpPr>
          <p:cNvPr id="1059" name="Google Shape;1059;p72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Возможность прямо с бота </a:t>
            </a:r>
            <a:r>
              <a:rPr lang="en">
                <a:solidFill>
                  <a:schemeClr val="dk2"/>
                </a:solidFill>
              </a:rPr>
              <a:t>добавлять</a:t>
            </a:r>
            <a:r>
              <a:rPr lang="en">
                <a:solidFill>
                  <a:schemeClr val="dk2"/>
                </a:solidFill>
              </a:rPr>
              <a:t> новый точки по переработки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0" name="Google Shape;1060;p72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Больше</a:t>
            </a:r>
            <a:endParaRPr/>
          </a:p>
        </p:txBody>
      </p:sp>
      <p:sp>
        <p:nvSpPr>
          <p:cNvPr id="1061" name="Google Shape;1061;p72"/>
          <p:cNvSpPr txBox="1"/>
          <p:nvPr>
            <p:ph idx="4" type="subTitle"/>
          </p:nvPr>
        </p:nvSpPr>
        <p:spPr>
          <a:xfrm>
            <a:off x="1189800" y="2882600"/>
            <a:ext cx="28848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Дополненная</a:t>
            </a:r>
            <a:r>
              <a:rPr lang="en">
                <a:solidFill>
                  <a:schemeClr val="dk2"/>
                </a:solidFill>
              </a:rPr>
              <a:t> база данных с </a:t>
            </a:r>
            <a:r>
              <a:rPr lang="en">
                <a:solidFill>
                  <a:schemeClr val="dk2"/>
                </a:solidFill>
              </a:rPr>
              <a:t>полуавтоматической подгрузкой точек сбора и переработки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2" name="Google Shape;1062;p72"/>
          <p:cNvSpPr/>
          <p:nvPr/>
        </p:nvSpPr>
        <p:spPr>
          <a:xfrm>
            <a:off x="6018612" y="15017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72"/>
          <p:cNvGrpSpPr/>
          <p:nvPr/>
        </p:nvGrpSpPr>
        <p:grpSpPr>
          <a:xfrm>
            <a:off x="2340747" y="1841953"/>
            <a:ext cx="582917" cy="305936"/>
            <a:chOff x="2084325" y="363300"/>
            <a:chExt cx="484150" cy="254100"/>
          </a:xfrm>
        </p:grpSpPr>
        <p:sp>
          <p:nvSpPr>
            <p:cNvPr id="1064" name="Google Shape;1064;p72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5" name="Google Shape;1065;p72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66" name="Google Shape;1066;p72"/>
          <p:cNvGrpSpPr/>
          <p:nvPr/>
        </p:nvGrpSpPr>
        <p:grpSpPr>
          <a:xfrm>
            <a:off x="6261833" y="1745912"/>
            <a:ext cx="499904" cy="497992"/>
            <a:chOff x="2085450" y="842250"/>
            <a:chExt cx="483700" cy="481850"/>
          </a:xfrm>
        </p:grpSpPr>
        <p:sp>
          <p:nvSpPr>
            <p:cNvPr id="1067" name="Google Shape;1067;p7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8" name="Google Shape;1068;p7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70" name="Google Shape;1070;p72"/>
          <p:cNvSpPr txBox="1"/>
          <p:nvPr>
            <p:ph idx="4294967295" type="title"/>
          </p:nvPr>
        </p:nvSpPr>
        <p:spPr>
          <a:xfrm>
            <a:off x="2066100" y="157100"/>
            <a:ext cx="5011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Расширяемая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база данных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3"/>
          <p:cNvSpPr txBox="1"/>
          <p:nvPr>
            <p:ph idx="4294967295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Актуальность</a:t>
            </a:r>
            <a:endParaRPr/>
          </a:p>
        </p:txBody>
      </p:sp>
      <p:sp>
        <p:nvSpPr>
          <p:cNvPr id="1076" name="Google Shape;1076;p73"/>
          <p:cNvSpPr txBox="1"/>
          <p:nvPr>
            <p:ph idx="3" type="subTitle"/>
          </p:nvPr>
        </p:nvSpPr>
        <p:spPr>
          <a:xfrm>
            <a:off x="540000" y="1594000"/>
            <a:ext cx="4331400" cy="7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Проблема экологической безопасности</a:t>
            </a:r>
            <a:endParaRPr sz="2200"/>
          </a:p>
        </p:txBody>
      </p:sp>
      <p:sp>
        <p:nvSpPr>
          <p:cNvPr id="1077" name="Google Shape;1077;p73"/>
          <p:cNvSpPr txBox="1"/>
          <p:nvPr>
            <p:ph idx="1" type="subTitle"/>
          </p:nvPr>
        </p:nvSpPr>
        <p:spPr>
          <a:xfrm>
            <a:off x="4760850" y="1806550"/>
            <a:ext cx="4168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Точки сбора и переработки мусора</a:t>
            </a:r>
            <a:endParaRPr sz="2300"/>
          </a:p>
        </p:txBody>
      </p:sp>
      <p:pic>
        <p:nvPicPr>
          <p:cNvPr id="1078" name="Google Shape;10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02" y="2442030"/>
            <a:ext cx="3563601" cy="222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650" y="2442037"/>
            <a:ext cx="3732600" cy="199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4"/>
          <p:cNvSpPr/>
          <p:nvPr/>
        </p:nvSpPr>
        <p:spPr>
          <a:xfrm>
            <a:off x="6265125" y="2637950"/>
            <a:ext cx="2110500" cy="74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5" name="Google Shape;1085;p74"/>
          <p:cNvPicPr preferRelativeResize="0"/>
          <p:nvPr/>
        </p:nvPicPr>
        <p:blipFill rotWithShape="1">
          <a:blip r:embed="rId3">
            <a:alphaModFix/>
          </a:blip>
          <a:srcRect b="0" l="0" r="21445" t="0"/>
          <a:stretch/>
        </p:blipFill>
        <p:spPr>
          <a:xfrm>
            <a:off x="978363" y="998513"/>
            <a:ext cx="4627074" cy="28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4"/>
          <p:cNvSpPr/>
          <p:nvPr/>
        </p:nvSpPr>
        <p:spPr>
          <a:xfrm>
            <a:off x="967650" y="991675"/>
            <a:ext cx="4648500" cy="2898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74"/>
          <p:cNvSpPr txBox="1"/>
          <p:nvPr/>
        </p:nvSpPr>
        <p:spPr>
          <a:xfrm>
            <a:off x="5820375" y="814775"/>
            <a:ext cx="3000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marR="12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Recyclemap – карта раздельного сбора отходов</a:t>
            </a:r>
            <a:endParaRPr b="1" sz="195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6265125" y="2640350"/>
            <a:ext cx="269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Более 1000 точек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 ХМАО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967650" y="50050"/>
            <a:ext cx="4705800" cy="621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1725750" y="129700"/>
            <a:ext cx="31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Возможная реализация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5"/>
          <p:cNvSpPr/>
          <p:nvPr/>
        </p:nvSpPr>
        <p:spPr>
          <a:xfrm>
            <a:off x="1246352" y="448875"/>
            <a:ext cx="750000" cy="7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5"/>
          <p:cNvSpPr txBox="1"/>
          <p:nvPr>
            <p:ph idx="2" type="subTitle"/>
          </p:nvPr>
        </p:nvSpPr>
        <p:spPr>
          <a:xfrm>
            <a:off x="939850" y="1361875"/>
            <a:ext cx="3890400" cy="1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Мы добавили в нашего бота несколько статей на тему переработки мусора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097" name="Google Shape;1097;p75"/>
          <p:cNvSpPr txBox="1"/>
          <p:nvPr>
            <p:ph idx="3" type="title"/>
          </p:nvPr>
        </p:nvSpPr>
        <p:spPr>
          <a:xfrm>
            <a:off x="2116096" y="506025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Статьи</a:t>
            </a:r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391858" y="564489"/>
            <a:ext cx="459027" cy="518771"/>
            <a:chOff x="1498875" y="238300"/>
            <a:chExt cx="4617975" cy="5219025"/>
          </a:xfrm>
        </p:grpSpPr>
        <p:sp>
          <p:nvSpPr>
            <p:cNvPr id="1099" name="Google Shape;1099;p75"/>
            <p:cNvSpPr/>
            <p:nvPr/>
          </p:nvSpPr>
          <p:spPr>
            <a:xfrm>
              <a:off x="2728625" y="238300"/>
              <a:ext cx="2127575" cy="1013500"/>
            </a:xfrm>
            <a:custGeom>
              <a:rect b="b" l="l" r="r" t="t"/>
              <a:pathLst>
                <a:path extrusionOk="0" h="40540" w="85103">
                  <a:moveTo>
                    <a:pt x="41300" y="0"/>
                  </a:moveTo>
                  <a:cubicBezTo>
                    <a:pt x="40802" y="0"/>
                    <a:pt x="40301" y="9"/>
                    <a:pt x="39797" y="26"/>
                  </a:cubicBezTo>
                  <a:cubicBezTo>
                    <a:pt x="39354" y="12"/>
                    <a:pt x="38914" y="5"/>
                    <a:pt x="38477" y="5"/>
                  </a:cubicBezTo>
                  <a:cubicBezTo>
                    <a:pt x="14870" y="5"/>
                    <a:pt x="0" y="19699"/>
                    <a:pt x="12299" y="37538"/>
                  </a:cubicBezTo>
                  <a:lnTo>
                    <a:pt x="12299" y="37538"/>
                  </a:lnTo>
                  <a:cubicBezTo>
                    <a:pt x="15447" y="36772"/>
                    <a:pt x="22509" y="36609"/>
                    <a:pt x="29632" y="36609"/>
                  </a:cubicBezTo>
                  <a:cubicBezTo>
                    <a:pt x="34909" y="36609"/>
                    <a:pt x="40219" y="36698"/>
                    <a:pt x="43996" y="36698"/>
                  </a:cubicBezTo>
                  <a:cubicBezTo>
                    <a:pt x="45319" y="36698"/>
                    <a:pt x="46453" y="36687"/>
                    <a:pt x="47332" y="36658"/>
                  </a:cubicBezTo>
                  <a:cubicBezTo>
                    <a:pt x="54020" y="36658"/>
                    <a:pt x="60413" y="38028"/>
                    <a:pt x="65926" y="40539"/>
                  </a:cubicBezTo>
                  <a:cubicBezTo>
                    <a:pt x="85102" y="23412"/>
                    <a:pt x="67612" y="0"/>
                    <a:pt x="4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324150" y="1460550"/>
              <a:ext cx="2226325" cy="961475"/>
            </a:xfrm>
            <a:custGeom>
              <a:rect b="b" l="l" r="r" t="t"/>
              <a:pathLst>
                <a:path extrusionOk="0" h="38459" w="89053">
                  <a:moveTo>
                    <a:pt x="37840" y="0"/>
                  </a:moveTo>
                  <a:cubicBezTo>
                    <a:pt x="15658" y="98"/>
                    <a:pt x="1" y="18757"/>
                    <a:pt x="16278" y="35882"/>
                  </a:cubicBezTo>
                  <a:cubicBezTo>
                    <a:pt x="18463" y="38068"/>
                    <a:pt x="19605" y="38459"/>
                    <a:pt x="20192" y="38459"/>
                  </a:cubicBezTo>
                  <a:cubicBezTo>
                    <a:pt x="24402" y="36986"/>
                    <a:pt x="36366" y="36660"/>
                    <a:pt x="48593" y="36660"/>
                  </a:cubicBezTo>
                  <a:cubicBezTo>
                    <a:pt x="58295" y="36660"/>
                    <a:pt x="68163" y="36866"/>
                    <a:pt x="74454" y="36866"/>
                  </a:cubicBezTo>
                  <a:cubicBezTo>
                    <a:pt x="76390" y="36866"/>
                    <a:pt x="77987" y="36846"/>
                    <a:pt x="79136" y="36795"/>
                  </a:cubicBezTo>
                  <a:cubicBezTo>
                    <a:pt x="87030" y="36306"/>
                    <a:pt x="88564" y="27890"/>
                    <a:pt x="88890" y="20714"/>
                  </a:cubicBezTo>
                  <a:cubicBezTo>
                    <a:pt x="89053" y="7079"/>
                    <a:pt x="76951" y="33"/>
                    <a:pt x="63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2331500" y="2668400"/>
              <a:ext cx="3086675" cy="932850"/>
            </a:xfrm>
            <a:custGeom>
              <a:rect b="b" l="l" r="r" t="t"/>
              <a:pathLst>
                <a:path extrusionOk="0" h="37314" w="123467">
                  <a:moveTo>
                    <a:pt x="51804" y="1"/>
                  </a:moveTo>
                  <a:cubicBezTo>
                    <a:pt x="25895" y="1"/>
                    <a:pt x="234" y="4044"/>
                    <a:pt x="0" y="27854"/>
                  </a:cubicBezTo>
                  <a:cubicBezTo>
                    <a:pt x="0" y="33073"/>
                    <a:pt x="5448" y="37313"/>
                    <a:pt x="12167" y="37313"/>
                  </a:cubicBezTo>
                  <a:lnTo>
                    <a:pt x="105428" y="37313"/>
                  </a:lnTo>
                  <a:cubicBezTo>
                    <a:pt x="114659" y="37313"/>
                    <a:pt x="122194" y="31311"/>
                    <a:pt x="122194" y="23939"/>
                  </a:cubicBezTo>
                  <a:cubicBezTo>
                    <a:pt x="123466" y="11152"/>
                    <a:pt x="112115" y="779"/>
                    <a:pt x="96946" y="681"/>
                  </a:cubicBezTo>
                  <a:cubicBezTo>
                    <a:pt x="94554" y="963"/>
                    <a:pt x="91718" y="1070"/>
                    <a:pt x="88545" y="1070"/>
                  </a:cubicBezTo>
                  <a:cubicBezTo>
                    <a:pt x="78515" y="1070"/>
                    <a:pt x="65127" y="1"/>
                    <a:pt x="5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1498875" y="3907025"/>
              <a:ext cx="4617975" cy="1550300"/>
            </a:xfrm>
            <a:custGeom>
              <a:rect b="b" l="l" r="r" t="t"/>
              <a:pathLst>
                <a:path extrusionOk="0" h="62012" w="184719">
                  <a:moveTo>
                    <a:pt x="153268" y="0"/>
                  </a:moveTo>
                  <a:cubicBezTo>
                    <a:pt x="153196" y="0"/>
                    <a:pt x="153125" y="0"/>
                    <a:pt x="153053" y="1"/>
                  </a:cubicBezTo>
                  <a:lnTo>
                    <a:pt x="25574" y="1"/>
                  </a:lnTo>
                  <a:cubicBezTo>
                    <a:pt x="12298" y="1"/>
                    <a:pt x="1468" y="10831"/>
                    <a:pt x="1468" y="24139"/>
                  </a:cubicBezTo>
                  <a:cubicBezTo>
                    <a:pt x="0" y="42439"/>
                    <a:pt x="3458" y="60967"/>
                    <a:pt x="25509" y="62011"/>
                  </a:cubicBezTo>
                  <a:lnTo>
                    <a:pt x="155303" y="62011"/>
                  </a:lnTo>
                  <a:cubicBezTo>
                    <a:pt x="170439" y="62011"/>
                    <a:pt x="182737" y="49713"/>
                    <a:pt x="182737" y="34578"/>
                  </a:cubicBezTo>
                  <a:cubicBezTo>
                    <a:pt x="184719" y="16706"/>
                    <a:pt x="171715" y="0"/>
                    <a:pt x="15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82" y="1198875"/>
            <a:ext cx="3191400" cy="3676800"/>
          </a:xfrm>
          <a:prstGeom prst="roundRect">
            <a:avLst>
              <a:gd fmla="val 5056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6"/>
          <p:cNvPicPr preferRelativeResize="0"/>
          <p:nvPr/>
        </p:nvPicPr>
        <p:blipFill rotWithShape="1">
          <a:blip r:embed="rId3">
            <a:alphaModFix/>
          </a:blip>
          <a:srcRect b="0" l="15120" r="7575" t="6533"/>
          <a:stretch/>
        </p:blipFill>
        <p:spPr>
          <a:xfrm>
            <a:off x="532475" y="571775"/>
            <a:ext cx="4250700" cy="3580800"/>
          </a:xfrm>
          <a:prstGeom prst="snip2SameRect">
            <a:avLst>
              <a:gd fmla="val 33851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109" name="Google Shape;1109;p76"/>
          <p:cNvPicPr preferRelativeResize="0"/>
          <p:nvPr/>
        </p:nvPicPr>
        <p:blipFill rotWithShape="1">
          <a:blip r:embed="rId4">
            <a:alphaModFix/>
          </a:blip>
          <a:srcRect b="14879" l="0" r="-2616" t="0"/>
          <a:stretch/>
        </p:blipFill>
        <p:spPr>
          <a:xfrm>
            <a:off x="4641450" y="1815000"/>
            <a:ext cx="3807300" cy="2251500"/>
          </a:xfrm>
          <a:prstGeom prst="trapezoid">
            <a:avLst>
              <a:gd fmla="val 27626" name="adj"/>
            </a:avLst>
          </a:prstGeom>
          <a:noFill/>
          <a:ln>
            <a:noFill/>
          </a:ln>
        </p:spPr>
      </p:pic>
      <p:sp>
        <p:nvSpPr>
          <p:cNvPr id="1110" name="Google Shape;1110;p76"/>
          <p:cNvSpPr/>
          <p:nvPr/>
        </p:nvSpPr>
        <p:spPr>
          <a:xfrm>
            <a:off x="5011575" y="899050"/>
            <a:ext cx="2928300" cy="95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Сортировка мусора - это важно!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76"/>
          <p:cNvSpPr txBox="1"/>
          <p:nvPr/>
        </p:nvSpPr>
        <p:spPr>
          <a:xfrm>
            <a:off x="3060600" y="119725"/>
            <a:ext cx="302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ПРОБЛЕМАТИКА</a:t>
            </a:r>
            <a:endParaRPr sz="230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/>
          <p:nvPr>
            <p:ph idx="1" type="subTitle"/>
          </p:nvPr>
        </p:nvSpPr>
        <p:spPr>
          <a:xfrm>
            <a:off x="4059825" y="1861400"/>
            <a:ext cx="48216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Некоммерческие экологические организации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Органы власти ответственные за сбор и утилизацию мусора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Организации, связанные со сбором и утилизацией ТБО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Волонтерские организации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17" name="Google Shape;1117;p77"/>
          <p:cNvSpPr txBox="1"/>
          <p:nvPr>
            <p:ph idx="2" type="subTitle"/>
          </p:nvPr>
        </p:nvSpPr>
        <p:spPr>
          <a:xfrm>
            <a:off x="655525" y="1351150"/>
            <a:ext cx="31173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Неравнодушные к экологии жители ХМАО</a:t>
            </a:r>
            <a:endParaRPr/>
          </a:p>
        </p:txBody>
      </p:sp>
      <p:sp>
        <p:nvSpPr>
          <p:cNvPr id="1118" name="Google Shape;1118;p77"/>
          <p:cNvSpPr txBox="1"/>
          <p:nvPr>
            <p:ph idx="3" type="title"/>
          </p:nvPr>
        </p:nvSpPr>
        <p:spPr>
          <a:xfrm>
            <a:off x="117032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pic>
        <p:nvPicPr>
          <p:cNvPr id="1119" name="Google Shape;11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88" y="2006250"/>
            <a:ext cx="1969575" cy="16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324" y="3162350"/>
            <a:ext cx="945000" cy="9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325" y="3020821"/>
            <a:ext cx="1402601" cy="111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925" y="3134313"/>
            <a:ext cx="888925" cy="8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77"/>
          <p:cNvCxnSpPr>
            <a:stCxn id="1119" idx="3"/>
            <a:endCxn id="1120" idx="1"/>
          </p:cNvCxnSpPr>
          <p:nvPr/>
        </p:nvCxnSpPr>
        <p:spPr>
          <a:xfrm>
            <a:off x="3198963" y="2806388"/>
            <a:ext cx="1625400" cy="828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